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Data%20Analysis%20Banbas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a:pPr>
            <a:r>
              <a:rPr lang="en-IN" sz="900" dirty="0"/>
              <a:t>Interaction data by Emphasis team(April 2012-September 2013</a:t>
            </a:r>
          </a:p>
        </c:rich>
      </c:tx>
      <c:layout>
        <c:manualLayout>
          <c:xMode val="edge"/>
          <c:yMode val="edge"/>
          <c:x val="7.5669760029996258E-2"/>
          <c:y val="4.1666666666666664E-2"/>
        </c:manualLayout>
      </c:layout>
    </c:title>
    <c:view3D>
      <c:rAngAx val="1"/>
    </c:view3D>
    <c:plotArea>
      <c:layout/>
      <c:bar3DChart>
        <c:barDir val="col"/>
        <c:grouping val="clustered"/>
        <c:ser>
          <c:idx val="0"/>
          <c:order val="0"/>
          <c:dLbls>
            <c:showVal val="1"/>
          </c:dLbls>
          <c:cat>
            <c:strRef>
              <c:f>Sheet2!$C$13:$E$13</c:f>
              <c:strCache>
                <c:ptCount val="3"/>
                <c:pt idx="0">
                  <c:v>PE</c:v>
                </c:pt>
                <c:pt idx="1">
                  <c:v>ORW</c:v>
                </c:pt>
                <c:pt idx="2">
                  <c:v>DIC Counsellor</c:v>
                </c:pt>
              </c:strCache>
            </c:strRef>
          </c:cat>
          <c:val>
            <c:numRef>
              <c:f>Sheet2!$C$14:$E$14</c:f>
              <c:numCache>
                <c:formatCode>General</c:formatCode>
                <c:ptCount val="3"/>
                <c:pt idx="0">
                  <c:v>51292</c:v>
                </c:pt>
                <c:pt idx="1">
                  <c:v>19700</c:v>
                </c:pt>
                <c:pt idx="2">
                  <c:v>4877</c:v>
                </c:pt>
              </c:numCache>
            </c:numRef>
          </c:val>
        </c:ser>
        <c:shape val="box"/>
        <c:axId val="81249792"/>
        <c:axId val="81251328"/>
        <c:axId val="0"/>
      </c:bar3DChart>
      <c:catAx>
        <c:axId val="81249792"/>
        <c:scaling>
          <c:orientation val="minMax"/>
        </c:scaling>
        <c:axPos val="b"/>
        <c:tickLblPos val="nextTo"/>
        <c:crossAx val="81251328"/>
        <c:crosses val="autoZero"/>
        <c:auto val="1"/>
        <c:lblAlgn val="ctr"/>
        <c:lblOffset val="100"/>
      </c:catAx>
      <c:valAx>
        <c:axId val="81251328"/>
        <c:scaling>
          <c:orientation val="minMax"/>
        </c:scaling>
        <c:delete val="1"/>
        <c:axPos val="l"/>
        <c:numFmt formatCode="General" sourceLinked="1"/>
        <c:tickLblPos val="none"/>
        <c:crossAx val="81249792"/>
        <c:crosses val="autoZero"/>
        <c:crossBetween val="between"/>
      </c:valAx>
      <c:spPr>
        <a:noFill/>
        <a:ln w="25400">
          <a:noFill/>
        </a:ln>
      </c:spPr>
    </c:plotArea>
    <c:plotVisOnly val="1"/>
  </c:chart>
  <c:spPr>
    <a:ln w="25400"/>
  </c:spPr>
  <c:txPr>
    <a:bodyPr/>
    <a:lstStyle/>
    <a:p>
      <a:pPr>
        <a:defRPr lang="en-IN" sz="1000" kern="1200" dirty="0" smtClean="0">
          <a:solidFill>
            <a:schemeClr val="dk1"/>
          </a:solidFill>
          <a:latin typeface="+mn-lt"/>
          <a:ea typeface="+mn-ea"/>
          <a:cs typeface="+mn-cs"/>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sz="2200" b="1" dirty="0" smtClean="0"/>
              <a:t>HIV intervention at Indo Nepal Border-Banbasa…It works! </a:t>
            </a:r>
            <a:br>
              <a:rPr lang="en-US" sz="2200" b="1" dirty="0" smtClean="0"/>
            </a:br>
            <a:r>
              <a:rPr lang="en-US" sz="1600" b="1" dirty="0" smtClean="0"/>
              <a:t>Authors: Rokaiya Parween, Bhupendra Verma, Nabesh Bohidar and Tahseen Alam</a:t>
            </a:r>
            <a:br>
              <a:rPr lang="en-US" sz="1600" b="1" dirty="0" smtClean="0"/>
            </a:br>
            <a:r>
              <a:rPr lang="en-US" sz="1600" b="1" dirty="0" smtClean="0"/>
              <a:t>Affiliations: CARE India, </a:t>
            </a:r>
            <a:r>
              <a:rPr lang="en-US" sz="1600" b="1" dirty="0" err="1" smtClean="0"/>
              <a:t>Bharatiya</a:t>
            </a:r>
            <a:r>
              <a:rPr lang="en-US" sz="1600" b="1" dirty="0" smtClean="0"/>
              <a:t> Gramotthan Sewa Vikas  Sansthan</a:t>
            </a:r>
            <a:endParaRPr lang="en-US" dirty="0"/>
          </a:p>
        </p:txBody>
      </p:sp>
      <p:sp>
        <p:nvSpPr>
          <p:cNvPr id="7" name="Rectangle 6"/>
          <p:cNvSpPr/>
          <p:nvPr/>
        </p:nvSpPr>
        <p:spPr>
          <a:xfrm>
            <a:off x="2286000" y="1066800"/>
            <a:ext cx="4648200" cy="152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50" b="1" dirty="0" smtClean="0"/>
          </a:p>
          <a:p>
            <a:pPr algn="just"/>
            <a:r>
              <a:rPr lang="en-US" sz="1050" b="1" dirty="0" smtClean="0"/>
              <a:t>Introduction:</a:t>
            </a:r>
            <a:r>
              <a:rPr lang="en-US" sz="1000" b="1" dirty="0" smtClean="0"/>
              <a:t> </a:t>
            </a:r>
            <a:endParaRPr lang="en-US" sz="1000" dirty="0" smtClean="0"/>
          </a:p>
          <a:p>
            <a:pPr algn="just"/>
            <a:r>
              <a:rPr lang="en-US" sz="1000" dirty="0" smtClean="0"/>
              <a:t>HIV intervention for cross border migrants at transit points is rare, general understanding is that interventions are not useful as migrants do not have time at transit. Banbasa, provides bus and train connectivity to 800-1000 Nepali migrants for Delhi and other cities, from various districts on daily basis. Interventions at transit, therefore, provide an opportunity to reach large sections of the migrant population. Migrants have to take a rickshaw to travel from the border to the bus-stand, it takes about 20 minutes and waiting time of roughly 20-30 minutes, sometimes even more depending on the bus to take. </a:t>
            </a:r>
          </a:p>
          <a:p>
            <a:pPr algn="ctr"/>
            <a:endParaRPr lang="en-US" dirty="0"/>
          </a:p>
        </p:txBody>
      </p:sp>
      <p:sp>
        <p:nvSpPr>
          <p:cNvPr id="8" name="Rectangle 7"/>
          <p:cNvSpPr/>
          <p:nvPr/>
        </p:nvSpPr>
        <p:spPr>
          <a:xfrm>
            <a:off x="152400" y="2590800"/>
            <a:ext cx="3810000" cy="403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r>
              <a:rPr lang="en-US" sz="1000" dirty="0" smtClean="0"/>
              <a:t>Most of the interactions at transit point is one to group as Migrants prefer to move in groups. The intervention strategy adopted are selection of Peer Educators from Local Community and criteria was fixed as those who directly interact with Nepali in their day to day life would be suitable for Peer Educators. Out of 15(9 Rickshaw pullers,2 Tanga pullers,3 Hoteliers &amp; 1 bus conductor)was chosen as Peer Educators. 4 Outreach Workers and 2 DIC Counselors are also in the team. Rickshaws and tangas are the preferred transportations for Nepalis from border to Banbasa bus stand. The outreach staff were selected based on their language proficiency in Nepali, even the DIC counselors were also proficient in Nepali Language.</a:t>
            </a:r>
            <a:endParaRPr lang="en-US" sz="1000" dirty="0"/>
          </a:p>
        </p:txBody>
      </p:sp>
      <p:sp>
        <p:nvSpPr>
          <p:cNvPr id="9" name="Rectangle 8"/>
          <p:cNvSpPr/>
          <p:nvPr/>
        </p:nvSpPr>
        <p:spPr>
          <a:xfrm>
            <a:off x="6172200" y="2590800"/>
            <a:ext cx="27432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b" anchorCtr="0"/>
          <a:lstStyle/>
          <a:p>
            <a:pPr algn="just"/>
            <a:r>
              <a:rPr lang="en-US" sz="1000" dirty="0" smtClean="0"/>
              <a:t>The migrants were given information on HIV prevention, STI symptoms and safe mobility. Since safe mobility is considered of highest priority, interaction was initiated based on safe mobility instructions. PEs utilize the time while transporting the NMPs from border to Bus stand and on the way interact with them. During the interaction at transit location and DICs, NMPs were oriented about DIC services and relevant addresses at destinations and source through IEC leaflets. Based on the bus timing NMPs visit to DIC and spend time.</a:t>
            </a:r>
            <a:endParaRPr lang="en-US" sz="900" dirty="0"/>
          </a:p>
        </p:txBody>
      </p:sp>
      <p:sp>
        <p:nvSpPr>
          <p:cNvPr id="10" name="Rectangle 9"/>
          <p:cNvSpPr/>
          <p:nvPr/>
        </p:nvSpPr>
        <p:spPr>
          <a:xfrm>
            <a:off x="4038600" y="2590800"/>
            <a:ext cx="2057400" cy="403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r>
              <a:rPr lang="en-US" sz="1000" b="1" dirty="0" smtClean="0"/>
              <a:t>Project and Activities:</a:t>
            </a:r>
            <a:r>
              <a:rPr lang="en-US" sz="1000" dirty="0" smtClean="0"/>
              <a:t>  </a:t>
            </a:r>
          </a:p>
          <a:p>
            <a:pPr algn="just"/>
            <a:r>
              <a:rPr lang="en-US" sz="1000" dirty="0" smtClean="0"/>
              <a:t>EMPHASIS developed an intervention model at the transit to target large section of migrants. A Drop in Centre (DIC) been situated near the bus stand has proven to be an important informational and relaxation centre for NMPs. Outreach staff selection was done keeping in mind their proficiency in Nepali language. Capacity-building of PEs and ORWs was undertaken to ensure that relevant messages are communicated to the migrants. The outreach timing and plan was done in accordance with the arrival of migrants and the timings for opening and closure of the gates at Indo Nepal border. </a:t>
            </a:r>
          </a:p>
          <a:p>
            <a:pPr algn="just"/>
            <a:endParaRPr lang="en-US" sz="700" dirty="0"/>
          </a:p>
        </p:txBody>
      </p:sp>
      <p:pic>
        <p:nvPicPr>
          <p:cNvPr id="11" name="Picture 10"/>
          <p:cNvPicPr/>
          <p:nvPr/>
        </p:nvPicPr>
        <p:blipFill>
          <a:blip r:embed="rId2" cstate="print"/>
          <a:srcRect/>
          <a:stretch>
            <a:fillRect/>
          </a:stretch>
        </p:blipFill>
        <p:spPr bwMode="auto">
          <a:xfrm>
            <a:off x="381000" y="152400"/>
            <a:ext cx="731448" cy="862642"/>
          </a:xfrm>
          <a:prstGeom prst="rect">
            <a:avLst/>
          </a:prstGeom>
          <a:noFill/>
        </p:spPr>
      </p:pic>
      <p:sp>
        <p:nvSpPr>
          <p:cNvPr id="21" name="Rectangle 20"/>
          <p:cNvSpPr/>
          <p:nvPr/>
        </p:nvSpPr>
        <p:spPr>
          <a:xfrm>
            <a:off x="228600" y="6290846"/>
            <a:ext cx="365760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Data source: Outreach  data from Emphasis  project  from April 2012-September  2013 </a:t>
            </a:r>
            <a:endParaRPr lang="en-US" sz="800" dirty="0">
              <a:latin typeface="Arial" pitchFamily="34" charset="0"/>
              <a:cs typeface="Arial" pitchFamily="34" charset="0"/>
            </a:endParaRPr>
          </a:p>
        </p:txBody>
      </p:sp>
      <p:sp>
        <p:nvSpPr>
          <p:cNvPr id="23" name="Rectangle 22"/>
          <p:cNvSpPr/>
          <p:nvPr/>
        </p:nvSpPr>
        <p:spPr>
          <a:xfrm>
            <a:off x="6172200" y="4800600"/>
            <a:ext cx="2743200"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200" b="1" dirty="0" smtClean="0"/>
              <a:t>Conclusions:</a:t>
            </a:r>
            <a:endParaRPr lang="en-US" sz="1050" dirty="0" smtClean="0"/>
          </a:p>
          <a:p>
            <a:pPr algn="just"/>
            <a:r>
              <a:rPr lang="en-US" sz="1000" dirty="0" smtClean="0"/>
              <a:t>Transit based intervention can be an effective model in targeting the impact population in a cross-border migration and HIV project.DIC strategic location and capacitated and dynamic outreach staff can reach target populations effectively. Coordinated behavior change strategies with teams on both sides of border can expand the time of interaction. Nepali speaking outreach workers prove to be effective in communicating with the NMPs</a:t>
            </a:r>
            <a:endParaRPr lang="en-US" sz="1000" dirty="0"/>
          </a:p>
        </p:txBody>
      </p:sp>
      <p:pic>
        <p:nvPicPr>
          <p:cNvPr id="22" name="Picture 3" descr="A view of counselling being done at DIC"/>
          <p:cNvPicPr>
            <a:picLocks noChangeAspect="1" noChangeArrowheads="1"/>
          </p:cNvPicPr>
          <p:nvPr/>
        </p:nvPicPr>
        <p:blipFill>
          <a:blip r:embed="rId3" cstate="print"/>
          <a:srcRect/>
          <a:stretch>
            <a:fillRect/>
          </a:stretch>
        </p:blipFill>
        <p:spPr bwMode="auto">
          <a:xfrm>
            <a:off x="5105400" y="2667000"/>
            <a:ext cx="904875" cy="838200"/>
          </a:xfrm>
          <a:prstGeom prst="rect">
            <a:avLst/>
          </a:prstGeom>
          <a:noFill/>
          <a:ln w="25400">
            <a:gradFill>
              <a:gsLst>
                <a:gs pos="0">
                  <a:srgbClr val="FFEFD1"/>
                </a:gs>
                <a:gs pos="64999">
                  <a:srgbClr val="F0EBD5"/>
                </a:gs>
                <a:gs pos="100000">
                  <a:srgbClr val="D1C39F"/>
                </a:gs>
              </a:gsLst>
              <a:lin ang="5400000" scaled="0"/>
            </a:gradFill>
            <a:miter lim="800000"/>
            <a:headEnd/>
            <a:tailEnd/>
          </a:ln>
          <a:effectLst/>
        </p:spPr>
      </p:pic>
      <p:graphicFrame>
        <p:nvGraphicFramePr>
          <p:cNvPr id="24" name="Chart 23"/>
          <p:cNvGraphicFramePr/>
          <p:nvPr/>
        </p:nvGraphicFramePr>
        <p:xfrm>
          <a:off x="0" y="2590800"/>
          <a:ext cx="2133600" cy="182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Table 26"/>
          <p:cNvGraphicFramePr>
            <a:graphicFrameLocks noGrp="1"/>
          </p:cNvGraphicFramePr>
          <p:nvPr/>
        </p:nvGraphicFramePr>
        <p:xfrm>
          <a:off x="1905000" y="2895600"/>
          <a:ext cx="1905001" cy="1371600"/>
        </p:xfrm>
        <a:graphic>
          <a:graphicData uri="http://schemas.openxmlformats.org/drawingml/2006/table">
            <a:tbl>
              <a:tblPr firstRow="1" firstCol="1" bandRow="1">
                <a:tableStyleId>{5C22544A-7EE6-4342-B048-85BDC9FD1C3A}</a:tableStyleId>
              </a:tblPr>
              <a:tblGrid>
                <a:gridCol w="659423"/>
                <a:gridCol w="366347"/>
                <a:gridCol w="334945"/>
                <a:gridCol w="544286"/>
              </a:tblGrid>
              <a:tr h="343866">
                <a:tc>
                  <a:txBody>
                    <a:bodyPr/>
                    <a:lstStyle/>
                    <a:p>
                      <a:endParaRPr lang="en-IN" dirty="0"/>
                    </a:p>
                  </a:txBody>
                  <a:tcPr/>
                </a:tc>
                <a:tc>
                  <a:txBody>
                    <a:bodyPr/>
                    <a:lstStyle/>
                    <a:p>
                      <a:r>
                        <a:rPr lang="en-US" sz="800" dirty="0" smtClean="0"/>
                        <a:t>HIV</a:t>
                      </a:r>
                      <a:endParaRPr lang="en-IN" sz="800" dirty="0"/>
                    </a:p>
                  </a:txBody>
                  <a:tcPr/>
                </a:tc>
                <a:tc>
                  <a:txBody>
                    <a:bodyPr/>
                    <a:lstStyle/>
                    <a:p>
                      <a:r>
                        <a:rPr lang="en-US" sz="800" dirty="0" smtClean="0"/>
                        <a:t>STI</a:t>
                      </a:r>
                      <a:endParaRPr lang="en-IN" sz="800" dirty="0"/>
                    </a:p>
                  </a:txBody>
                  <a:tcPr/>
                </a:tc>
                <a:tc>
                  <a:txBody>
                    <a:bodyPr/>
                    <a:lstStyle/>
                    <a:p>
                      <a:r>
                        <a:rPr lang="en-US" sz="800" dirty="0" smtClean="0"/>
                        <a:t>Safe  Mobility</a:t>
                      </a:r>
                      <a:endParaRPr lang="en-IN" sz="800" dirty="0"/>
                    </a:p>
                  </a:txBody>
                  <a:tcPr/>
                </a:tc>
              </a:tr>
              <a:tr h="315210">
                <a:tc>
                  <a:txBody>
                    <a:bodyPr/>
                    <a:lstStyle/>
                    <a:p>
                      <a:r>
                        <a:rPr lang="en-US" sz="800" dirty="0" smtClean="0"/>
                        <a:t>Peer Educator</a:t>
                      </a:r>
                      <a:endParaRPr lang="en-IN" sz="800" dirty="0"/>
                    </a:p>
                  </a:txBody>
                  <a:tcPr/>
                </a:tc>
                <a:tc>
                  <a:txBody>
                    <a:bodyPr/>
                    <a:lstStyle/>
                    <a:p>
                      <a:pPr algn="ctr" fontAlgn="b"/>
                      <a:r>
                        <a:rPr lang="en-IN" sz="800" b="1" i="0" u="none" strike="noStrike" dirty="0">
                          <a:solidFill>
                            <a:srgbClr val="000000"/>
                          </a:solidFill>
                          <a:latin typeface="Calibri"/>
                        </a:rPr>
                        <a:t>51179</a:t>
                      </a:r>
                    </a:p>
                  </a:txBody>
                  <a:tcPr marL="9525" marR="9525" marT="9525" marB="0" anchor="b"/>
                </a:tc>
                <a:tc>
                  <a:txBody>
                    <a:bodyPr/>
                    <a:lstStyle/>
                    <a:p>
                      <a:pPr algn="ctr" fontAlgn="b"/>
                      <a:r>
                        <a:rPr lang="en-IN" sz="800" b="1" i="0" u="none" strike="noStrike">
                          <a:solidFill>
                            <a:srgbClr val="000000"/>
                          </a:solidFill>
                          <a:latin typeface="Calibri"/>
                        </a:rPr>
                        <a:t>44736</a:t>
                      </a:r>
                    </a:p>
                  </a:txBody>
                  <a:tcPr marL="9525" marR="9525" marT="9525" marB="0" anchor="b"/>
                </a:tc>
                <a:tc>
                  <a:txBody>
                    <a:bodyPr/>
                    <a:lstStyle/>
                    <a:p>
                      <a:pPr algn="ctr" fontAlgn="b"/>
                      <a:r>
                        <a:rPr lang="en-IN" sz="800" b="1" i="0" u="none" strike="noStrike" dirty="0">
                          <a:solidFill>
                            <a:srgbClr val="000000"/>
                          </a:solidFill>
                          <a:latin typeface="Calibri"/>
                        </a:rPr>
                        <a:t>49743</a:t>
                      </a:r>
                    </a:p>
                  </a:txBody>
                  <a:tcPr marL="9525" marR="9525" marT="9525" marB="0" anchor="b"/>
                </a:tc>
              </a:tr>
              <a:tr h="315210">
                <a:tc>
                  <a:txBody>
                    <a:bodyPr/>
                    <a:lstStyle/>
                    <a:p>
                      <a:r>
                        <a:rPr lang="en-US" sz="800" dirty="0" smtClean="0"/>
                        <a:t>Outreach Worker</a:t>
                      </a:r>
                      <a:endParaRPr lang="en-IN" sz="800" dirty="0"/>
                    </a:p>
                  </a:txBody>
                  <a:tcPr/>
                </a:tc>
                <a:tc>
                  <a:txBody>
                    <a:bodyPr/>
                    <a:lstStyle/>
                    <a:p>
                      <a:pPr algn="ctr" fontAlgn="b"/>
                      <a:r>
                        <a:rPr lang="en-IN" sz="800" b="1" i="0" u="none" strike="noStrike">
                          <a:solidFill>
                            <a:srgbClr val="000000"/>
                          </a:solidFill>
                          <a:latin typeface="Calibri"/>
                        </a:rPr>
                        <a:t>19671</a:t>
                      </a:r>
                    </a:p>
                  </a:txBody>
                  <a:tcPr marL="9525" marR="9525" marT="9525" marB="0" anchor="b"/>
                </a:tc>
                <a:tc>
                  <a:txBody>
                    <a:bodyPr/>
                    <a:lstStyle/>
                    <a:p>
                      <a:pPr algn="ctr" fontAlgn="b"/>
                      <a:r>
                        <a:rPr lang="en-IN" sz="800" b="1" i="0" u="none" strike="noStrike">
                          <a:solidFill>
                            <a:srgbClr val="000000"/>
                          </a:solidFill>
                          <a:latin typeface="Calibri"/>
                        </a:rPr>
                        <a:t>19129</a:t>
                      </a:r>
                    </a:p>
                  </a:txBody>
                  <a:tcPr marL="9525" marR="9525" marT="9525" marB="0" anchor="b"/>
                </a:tc>
                <a:tc>
                  <a:txBody>
                    <a:bodyPr/>
                    <a:lstStyle/>
                    <a:p>
                      <a:pPr algn="ctr" fontAlgn="b"/>
                      <a:r>
                        <a:rPr lang="en-IN" sz="800" b="1" i="0" u="none" strike="noStrike" dirty="0">
                          <a:solidFill>
                            <a:srgbClr val="000000"/>
                          </a:solidFill>
                          <a:latin typeface="Calibri"/>
                        </a:rPr>
                        <a:t>19577</a:t>
                      </a:r>
                    </a:p>
                  </a:txBody>
                  <a:tcPr marL="9525" marR="9525" marT="9525" marB="0" anchor="b"/>
                </a:tc>
              </a:tr>
              <a:tr h="321114">
                <a:tc>
                  <a:txBody>
                    <a:bodyPr/>
                    <a:lstStyle/>
                    <a:p>
                      <a:r>
                        <a:rPr lang="en-US" sz="800" dirty="0" smtClean="0"/>
                        <a:t>DIC Counselor</a:t>
                      </a:r>
                      <a:endParaRPr lang="en-IN" sz="800" dirty="0"/>
                    </a:p>
                  </a:txBody>
                  <a:tcPr/>
                </a:tc>
                <a:tc>
                  <a:txBody>
                    <a:bodyPr/>
                    <a:lstStyle/>
                    <a:p>
                      <a:pPr algn="ctr" fontAlgn="b"/>
                      <a:r>
                        <a:rPr lang="en-IN" sz="800" b="1" i="0" u="none" strike="noStrike" dirty="0">
                          <a:solidFill>
                            <a:srgbClr val="000000"/>
                          </a:solidFill>
                          <a:latin typeface="Calibri"/>
                        </a:rPr>
                        <a:t>4843</a:t>
                      </a:r>
                    </a:p>
                  </a:txBody>
                  <a:tcPr marL="9525" marR="9525" marT="9525" marB="0" anchor="b"/>
                </a:tc>
                <a:tc>
                  <a:txBody>
                    <a:bodyPr/>
                    <a:lstStyle/>
                    <a:p>
                      <a:pPr algn="ctr" fontAlgn="b"/>
                      <a:r>
                        <a:rPr lang="en-IN" sz="800" b="1" i="0" u="none" strike="noStrike">
                          <a:solidFill>
                            <a:srgbClr val="000000"/>
                          </a:solidFill>
                          <a:latin typeface="Calibri"/>
                        </a:rPr>
                        <a:t>4231</a:t>
                      </a:r>
                    </a:p>
                  </a:txBody>
                  <a:tcPr marL="9525" marR="9525" marT="9525" marB="0" anchor="b"/>
                </a:tc>
                <a:tc>
                  <a:txBody>
                    <a:bodyPr/>
                    <a:lstStyle/>
                    <a:p>
                      <a:pPr algn="ctr" fontAlgn="b"/>
                      <a:r>
                        <a:rPr lang="en-IN" sz="800" b="1" i="0" u="none" strike="noStrike" dirty="0">
                          <a:solidFill>
                            <a:srgbClr val="000000"/>
                          </a:solidFill>
                          <a:latin typeface="Calibri"/>
                        </a:rPr>
                        <a:t>4427</a:t>
                      </a:r>
                    </a:p>
                  </a:txBody>
                  <a:tcPr marL="9525" marR="9525" marT="9525" marB="0" anchor="b"/>
                </a:tc>
              </a:tr>
            </a:tbl>
          </a:graphicData>
        </a:graphic>
      </p:graphicFrame>
      <p:pic>
        <p:nvPicPr>
          <p:cNvPr id="1028" name="Picture 4"/>
          <p:cNvPicPr>
            <a:picLocks noChangeAspect="1" noChangeArrowheads="1"/>
          </p:cNvPicPr>
          <p:nvPr/>
        </p:nvPicPr>
        <p:blipFill>
          <a:blip r:embed="rId5" cstate="print"/>
          <a:srcRect/>
          <a:stretch>
            <a:fillRect/>
          </a:stretch>
        </p:blipFill>
        <p:spPr bwMode="auto">
          <a:xfrm>
            <a:off x="4114800" y="2667000"/>
            <a:ext cx="914400" cy="838200"/>
          </a:xfrm>
          <a:prstGeom prst="rect">
            <a:avLst/>
          </a:prstGeom>
          <a:noFill/>
          <a:ln w="25400">
            <a:gradFill>
              <a:gsLst>
                <a:gs pos="0">
                  <a:srgbClr val="FFEFD1"/>
                </a:gs>
                <a:gs pos="64999">
                  <a:srgbClr val="F0EBD5"/>
                </a:gs>
                <a:gs pos="100000">
                  <a:srgbClr val="D1C39F"/>
                </a:gs>
              </a:gsLst>
              <a:lin ang="5400000" scaled="0"/>
            </a:gradFill>
            <a:miter lim="800000"/>
            <a:headEnd/>
            <a:tailEnd/>
          </a:ln>
          <a:effectLst/>
        </p:spPr>
      </p:pic>
      <p:sp>
        <p:nvSpPr>
          <p:cNvPr id="29" name="TextBox 28"/>
          <p:cNvSpPr txBox="1"/>
          <p:nvPr/>
        </p:nvSpPr>
        <p:spPr>
          <a:xfrm>
            <a:off x="4114800" y="3352800"/>
            <a:ext cx="914400" cy="2154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ORW at Work</a:t>
            </a:r>
            <a:endParaRPr lang="en-US" sz="800" dirty="0">
              <a:latin typeface="Arial" pitchFamily="34" charset="0"/>
              <a:cs typeface="Arial" pitchFamily="34" charset="0"/>
            </a:endParaRPr>
          </a:p>
        </p:txBody>
      </p:sp>
      <p:sp>
        <p:nvSpPr>
          <p:cNvPr id="30" name="TextBox 29"/>
          <p:cNvSpPr txBox="1"/>
          <p:nvPr/>
        </p:nvSpPr>
        <p:spPr>
          <a:xfrm>
            <a:off x="5105400" y="3352800"/>
            <a:ext cx="914400" cy="2154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DIC Counselor  </a:t>
            </a:r>
            <a:endParaRPr lang="en-US" sz="800" dirty="0">
              <a:latin typeface="Arial" pitchFamily="34" charset="0"/>
              <a:cs typeface="Arial" pitchFamily="34" charset="0"/>
            </a:endParaRPr>
          </a:p>
        </p:txBody>
      </p:sp>
      <p:pic>
        <p:nvPicPr>
          <p:cNvPr id="32" name="Picture 2"/>
          <p:cNvPicPr>
            <a:picLocks noChangeAspect="1" noChangeArrowheads="1"/>
          </p:cNvPicPr>
          <p:nvPr/>
        </p:nvPicPr>
        <p:blipFill>
          <a:blip r:embed="rId6" cstate="print"/>
          <a:srcRect/>
          <a:stretch>
            <a:fillRect/>
          </a:stretch>
        </p:blipFill>
        <p:spPr bwMode="auto">
          <a:xfrm>
            <a:off x="7010401" y="1066800"/>
            <a:ext cx="2057400" cy="1447800"/>
          </a:xfrm>
          <a:prstGeom prst="rect">
            <a:avLst/>
          </a:prstGeom>
          <a:solidFill>
            <a:schemeClr val="bg1"/>
          </a:solidFill>
          <a:ln w="25400">
            <a:gradFill>
              <a:gsLst>
                <a:gs pos="0">
                  <a:srgbClr val="FFEFD1"/>
                </a:gs>
                <a:gs pos="64999">
                  <a:srgbClr val="F0EBD5"/>
                </a:gs>
                <a:gs pos="100000">
                  <a:srgbClr val="D1C39F"/>
                </a:gs>
              </a:gsLst>
              <a:lin ang="5400000" scaled="0"/>
            </a:gradFill>
            <a:miter lim="800000"/>
            <a:headEnd/>
            <a:tailEnd/>
          </a:ln>
          <a:effectLst/>
        </p:spPr>
      </p:pic>
      <p:pic>
        <p:nvPicPr>
          <p:cNvPr id="1029" name="Picture 5"/>
          <p:cNvPicPr>
            <a:picLocks noChangeAspect="1" noChangeArrowheads="1"/>
          </p:cNvPicPr>
          <p:nvPr/>
        </p:nvPicPr>
        <p:blipFill>
          <a:blip r:embed="rId7" cstate="print"/>
          <a:srcRect/>
          <a:stretch>
            <a:fillRect/>
          </a:stretch>
        </p:blipFill>
        <p:spPr bwMode="auto">
          <a:xfrm>
            <a:off x="76200" y="1066800"/>
            <a:ext cx="2133600" cy="1447800"/>
          </a:xfrm>
          <a:prstGeom prst="rect">
            <a:avLst/>
          </a:prstGeom>
          <a:noFill/>
          <a:ln w="25400">
            <a:gradFill>
              <a:gsLst>
                <a:gs pos="0">
                  <a:srgbClr val="FFEFD1"/>
                </a:gs>
                <a:gs pos="64999">
                  <a:srgbClr val="F0EBD5"/>
                </a:gs>
                <a:gs pos="100000">
                  <a:srgbClr val="D1C39F"/>
                </a:gs>
              </a:gsLst>
              <a:lin ang="5400000" scaled="0"/>
            </a:gradFill>
            <a:miter lim="800000"/>
            <a:headEnd/>
            <a:tailEnd/>
          </a:ln>
          <a:effectLst/>
        </p:spPr>
      </p:pic>
      <p:sp>
        <p:nvSpPr>
          <p:cNvPr id="33" name="TextBox 32"/>
          <p:cNvSpPr txBox="1"/>
          <p:nvPr/>
        </p:nvSpPr>
        <p:spPr>
          <a:xfrm>
            <a:off x="76200" y="2375356"/>
            <a:ext cx="2133600" cy="2154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Glimpse of Transit….Banbasa Bus stand.</a:t>
            </a:r>
            <a:endParaRPr lang="en-US" sz="800" dirty="0">
              <a:latin typeface="Arial" pitchFamily="34" charset="0"/>
              <a:cs typeface="Arial" pitchFamily="34" charset="0"/>
            </a:endParaRPr>
          </a:p>
        </p:txBody>
      </p:sp>
      <p:sp>
        <p:nvSpPr>
          <p:cNvPr id="34" name="TextBox 33"/>
          <p:cNvSpPr txBox="1"/>
          <p:nvPr/>
        </p:nvSpPr>
        <p:spPr>
          <a:xfrm>
            <a:off x="7010400" y="2362200"/>
            <a:ext cx="213360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Emphasis Information Kiosk at  Indo Nepal border…</a:t>
            </a:r>
            <a:endParaRPr lang="en-US" sz="800" dirty="0">
              <a:latin typeface="Arial" pitchFamily="34" charset="0"/>
              <a:cs typeface="Arial" pitchFamily="34" charset="0"/>
            </a:endParaRPr>
          </a:p>
        </p:txBody>
      </p:sp>
      <p:sp>
        <p:nvSpPr>
          <p:cNvPr id="36" name="TextBox 35"/>
          <p:cNvSpPr txBox="1"/>
          <p:nvPr/>
        </p:nvSpPr>
        <p:spPr>
          <a:xfrm>
            <a:off x="1828800" y="2590800"/>
            <a:ext cx="2209800" cy="369332"/>
          </a:xfrm>
          <a:prstGeom prst="rect">
            <a:avLst/>
          </a:prstGeom>
          <a:noFill/>
        </p:spPr>
        <p:txBody>
          <a:bodyPr wrap="square" rtlCol="0">
            <a:spAutoFit/>
          </a:bodyPr>
          <a:lstStyle/>
          <a:p>
            <a:r>
              <a:rPr lang="en-US" sz="900" b="1" dirty="0" smtClean="0"/>
              <a:t>Information dissemination during interaction with Nepali Mobile Population </a:t>
            </a:r>
            <a:endParaRPr lang="en-IN" sz="9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577</Words>
  <Application>Microsoft Office PowerPoint</Application>
  <PresentationFormat>On-screen Show (4:3)</PresentationFormat>
  <Paragraphs>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HIV intervention at Indo Nepal Border-Banbasa…It works!  Authors: Rokaiya Parween, Bhupendra Verma, Nabesh Bohidar and Tahseen Alam Affiliations: CARE India, Bharatiya Gramotthan Sewa Vikas  Sansthan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Counseling and Testing (VCT) at Government  Health Set-up: A good Practice Model for EMPHASIS  Authors: Prokriti Nokrek, Mirza Manbira Sultana, and Md. Abu Taher</dc:title>
  <dc:creator>rokaiya</dc:creator>
  <cp:lastModifiedBy>talam</cp:lastModifiedBy>
  <cp:revision>58</cp:revision>
  <dcterms:created xsi:type="dcterms:W3CDTF">2006-08-16T00:00:00Z</dcterms:created>
  <dcterms:modified xsi:type="dcterms:W3CDTF">2013-10-28T11:13:52Z</dcterms:modified>
</cp:coreProperties>
</file>